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E4BEB60-84C7-42F9-BA4C-C370A4E0E581}" type="datetimeFigureOut">
              <a:rPr lang="en-US" smtClean="0"/>
              <a:t>8/6/2015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2F3CA0-2C54-4DD6-A02D-491CA8736276}" type="slidenum">
              <a:rPr lang="en-US" smtClean="0"/>
              <a:t>‹#›</a:t>
            </a:fld>
            <a:endParaRPr lang="en-US"/>
          </a:p>
        </p:txBody>
      </p:sp>
    </p:spTree>
    <p:extLst>
      <p:ext uri="{BB962C8B-B14F-4D97-AF65-F5344CB8AC3E}">
        <p14:creationId xmlns:p14="http://schemas.microsoft.com/office/powerpoint/2010/main" val="15264146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4BEB60-84C7-42F9-BA4C-C370A4E0E581}" type="datetimeFigureOut">
              <a:rPr lang="en-US" smtClean="0"/>
              <a:t>8/6/2015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2F3CA0-2C54-4DD6-A02D-491CA8736276}" type="slidenum">
              <a:rPr lang="en-US" smtClean="0"/>
              <a:t>‹#›</a:t>
            </a:fld>
            <a:endParaRPr lang="en-US"/>
          </a:p>
        </p:txBody>
      </p:sp>
    </p:spTree>
    <p:extLst>
      <p:ext uri="{BB962C8B-B14F-4D97-AF65-F5344CB8AC3E}">
        <p14:creationId xmlns:p14="http://schemas.microsoft.com/office/powerpoint/2010/main" val="23842114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4BEB60-84C7-42F9-BA4C-C370A4E0E581}" type="datetimeFigureOut">
              <a:rPr lang="en-US" smtClean="0"/>
              <a:t>8/6/2015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2F3CA0-2C54-4DD6-A02D-491CA8736276}" type="slidenum">
              <a:rPr lang="en-US" smtClean="0"/>
              <a:t>‹#›</a:t>
            </a:fld>
            <a:endParaRPr lang="en-US"/>
          </a:p>
        </p:txBody>
      </p:sp>
    </p:spTree>
    <p:extLst>
      <p:ext uri="{BB962C8B-B14F-4D97-AF65-F5344CB8AC3E}">
        <p14:creationId xmlns:p14="http://schemas.microsoft.com/office/powerpoint/2010/main" val="5761561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4BEB60-84C7-42F9-BA4C-C370A4E0E581}" type="datetimeFigureOut">
              <a:rPr lang="en-US" smtClean="0"/>
              <a:t>8/6/2015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2F3CA0-2C54-4DD6-A02D-491CA8736276}" type="slidenum">
              <a:rPr lang="en-US" smtClean="0"/>
              <a:t>‹#›</a:t>
            </a:fld>
            <a:endParaRPr lang="en-US"/>
          </a:p>
        </p:txBody>
      </p:sp>
    </p:spTree>
    <p:extLst>
      <p:ext uri="{BB962C8B-B14F-4D97-AF65-F5344CB8AC3E}">
        <p14:creationId xmlns:p14="http://schemas.microsoft.com/office/powerpoint/2010/main" val="26470753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E4BEB60-84C7-42F9-BA4C-C370A4E0E581}" type="datetimeFigureOut">
              <a:rPr lang="en-US" smtClean="0"/>
              <a:t>8/6/2015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2F3CA0-2C54-4DD6-A02D-491CA8736276}" type="slidenum">
              <a:rPr lang="en-US" smtClean="0"/>
              <a:t>‹#›</a:t>
            </a:fld>
            <a:endParaRPr lang="en-US"/>
          </a:p>
        </p:txBody>
      </p:sp>
    </p:spTree>
    <p:extLst>
      <p:ext uri="{BB962C8B-B14F-4D97-AF65-F5344CB8AC3E}">
        <p14:creationId xmlns:p14="http://schemas.microsoft.com/office/powerpoint/2010/main" val="1670714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E4BEB60-84C7-42F9-BA4C-C370A4E0E581}" type="datetimeFigureOut">
              <a:rPr lang="en-US" smtClean="0"/>
              <a:t>8/6/2015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2F3CA0-2C54-4DD6-A02D-491CA8736276}" type="slidenum">
              <a:rPr lang="en-US" smtClean="0"/>
              <a:t>‹#›</a:t>
            </a:fld>
            <a:endParaRPr lang="en-US"/>
          </a:p>
        </p:txBody>
      </p:sp>
    </p:spTree>
    <p:extLst>
      <p:ext uri="{BB962C8B-B14F-4D97-AF65-F5344CB8AC3E}">
        <p14:creationId xmlns:p14="http://schemas.microsoft.com/office/powerpoint/2010/main" val="12259328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E4BEB60-84C7-42F9-BA4C-C370A4E0E581}" type="datetimeFigureOut">
              <a:rPr lang="en-US" smtClean="0"/>
              <a:t>8/6/2015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22F3CA0-2C54-4DD6-A02D-491CA8736276}" type="slidenum">
              <a:rPr lang="en-US" smtClean="0"/>
              <a:t>‹#›</a:t>
            </a:fld>
            <a:endParaRPr lang="en-US"/>
          </a:p>
        </p:txBody>
      </p:sp>
    </p:spTree>
    <p:extLst>
      <p:ext uri="{BB962C8B-B14F-4D97-AF65-F5344CB8AC3E}">
        <p14:creationId xmlns:p14="http://schemas.microsoft.com/office/powerpoint/2010/main" val="36374509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E4BEB60-84C7-42F9-BA4C-C370A4E0E581}" type="datetimeFigureOut">
              <a:rPr lang="en-US" smtClean="0"/>
              <a:t>8/6/2015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22F3CA0-2C54-4DD6-A02D-491CA8736276}" type="slidenum">
              <a:rPr lang="en-US" smtClean="0"/>
              <a:t>‹#›</a:t>
            </a:fld>
            <a:endParaRPr lang="en-US"/>
          </a:p>
        </p:txBody>
      </p:sp>
    </p:spTree>
    <p:extLst>
      <p:ext uri="{BB962C8B-B14F-4D97-AF65-F5344CB8AC3E}">
        <p14:creationId xmlns:p14="http://schemas.microsoft.com/office/powerpoint/2010/main" val="42445721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4BEB60-84C7-42F9-BA4C-C370A4E0E581}" type="datetimeFigureOut">
              <a:rPr lang="en-US" smtClean="0"/>
              <a:t>8/6/2015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22F3CA0-2C54-4DD6-A02D-491CA8736276}" type="slidenum">
              <a:rPr lang="en-US" smtClean="0"/>
              <a:t>‹#›</a:t>
            </a:fld>
            <a:endParaRPr lang="en-US"/>
          </a:p>
        </p:txBody>
      </p:sp>
    </p:spTree>
    <p:extLst>
      <p:ext uri="{BB962C8B-B14F-4D97-AF65-F5344CB8AC3E}">
        <p14:creationId xmlns:p14="http://schemas.microsoft.com/office/powerpoint/2010/main" val="9591010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4BEB60-84C7-42F9-BA4C-C370A4E0E581}" type="datetimeFigureOut">
              <a:rPr lang="en-US" smtClean="0"/>
              <a:t>8/6/2015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2F3CA0-2C54-4DD6-A02D-491CA8736276}" type="slidenum">
              <a:rPr lang="en-US" smtClean="0"/>
              <a:t>‹#›</a:t>
            </a:fld>
            <a:endParaRPr lang="en-US"/>
          </a:p>
        </p:txBody>
      </p:sp>
    </p:spTree>
    <p:extLst>
      <p:ext uri="{BB962C8B-B14F-4D97-AF65-F5344CB8AC3E}">
        <p14:creationId xmlns:p14="http://schemas.microsoft.com/office/powerpoint/2010/main" val="12236841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4BEB60-84C7-42F9-BA4C-C370A4E0E581}" type="datetimeFigureOut">
              <a:rPr lang="en-US" smtClean="0"/>
              <a:t>8/6/2015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2F3CA0-2C54-4DD6-A02D-491CA8736276}" type="slidenum">
              <a:rPr lang="en-US" smtClean="0"/>
              <a:t>‹#›</a:t>
            </a:fld>
            <a:endParaRPr lang="en-US"/>
          </a:p>
        </p:txBody>
      </p:sp>
    </p:spTree>
    <p:extLst>
      <p:ext uri="{BB962C8B-B14F-4D97-AF65-F5344CB8AC3E}">
        <p14:creationId xmlns:p14="http://schemas.microsoft.com/office/powerpoint/2010/main" val="14173853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4BEB60-84C7-42F9-BA4C-C370A4E0E581}" type="datetimeFigureOut">
              <a:rPr lang="en-US" smtClean="0"/>
              <a:t>8/6/2015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2F3CA0-2C54-4DD6-A02D-491CA8736276}" type="slidenum">
              <a:rPr lang="en-US" smtClean="0"/>
              <a:t>‹#›</a:t>
            </a:fld>
            <a:endParaRPr lang="en-US"/>
          </a:p>
        </p:txBody>
      </p:sp>
    </p:spTree>
    <p:extLst>
      <p:ext uri="{BB962C8B-B14F-4D97-AF65-F5344CB8AC3E}">
        <p14:creationId xmlns:p14="http://schemas.microsoft.com/office/powerpoint/2010/main" val="5935585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14400" y="2133600"/>
            <a:ext cx="7239000" cy="584775"/>
          </a:xfrm>
          <a:prstGeom prst="rect">
            <a:avLst/>
          </a:prstGeom>
          <a:noFill/>
        </p:spPr>
        <p:txBody>
          <a:bodyPr wrap="square" rtlCol="0">
            <a:spAutoFit/>
          </a:bodyPr>
          <a:lstStyle/>
          <a:p>
            <a:r>
              <a:rPr lang="en-US" sz="3200" b="1" smtClean="0">
                <a:latin typeface="Times New Roman" pitchFamily="18" charset="0"/>
                <a:cs typeface="Times New Roman" pitchFamily="18" charset="0"/>
              </a:rPr>
              <a:t>CHƯƠNG 2: HÌNH CHIẾU VẬT THỂ</a:t>
            </a:r>
            <a:endParaRPr lang="en-US" sz="3200" b="1">
              <a:latin typeface="Times New Roman" pitchFamily="18" charset="0"/>
              <a:cs typeface="Times New Roman" pitchFamily="18" charset="0"/>
            </a:endParaRPr>
          </a:p>
        </p:txBody>
      </p:sp>
      <p:sp>
        <p:nvSpPr>
          <p:cNvPr id="5" name="TextBox 4"/>
          <p:cNvSpPr txBox="1"/>
          <p:nvPr/>
        </p:nvSpPr>
        <p:spPr>
          <a:xfrm>
            <a:off x="685800" y="2996625"/>
            <a:ext cx="8686800" cy="584775"/>
          </a:xfrm>
          <a:prstGeom prst="rect">
            <a:avLst/>
          </a:prstGeom>
          <a:noFill/>
        </p:spPr>
        <p:txBody>
          <a:bodyPr wrap="square" rtlCol="0">
            <a:spAutoFit/>
          </a:bodyPr>
          <a:lstStyle/>
          <a:p>
            <a:r>
              <a:rPr lang="en-US" sz="3200" smtClean="0">
                <a:latin typeface="Times New Roman" pitchFamily="18" charset="0"/>
                <a:cs typeface="Times New Roman" pitchFamily="18" charset="0"/>
              </a:rPr>
              <a:t>BÀI 9: HÌNH CHIẾU TRỤC ĐO XIÊN CÂN</a:t>
            </a:r>
            <a:endParaRPr lang="en-US" sz="3200">
              <a:latin typeface="Times New Roman" pitchFamily="18" charset="0"/>
              <a:cs typeface="Times New Roman" pitchFamily="18" charset="0"/>
            </a:endParaRPr>
          </a:p>
        </p:txBody>
      </p:sp>
    </p:spTree>
    <p:extLst>
      <p:ext uri="{BB962C8B-B14F-4D97-AF65-F5344CB8AC3E}">
        <p14:creationId xmlns:p14="http://schemas.microsoft.com/office/powerpoint/2010/main" val="11374156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457200"/>
            <a:ext cx="2526654" cy="523220"/>
          </a:xfrm>
          <a:prstGeom prst="rect">
            <a:avLst/>
          </a:prstGeom>
        </p:spPr>
        <p:txBody>
          <a:bodyPr wrap="none">
            <a:spAutoFit/>
          </a:bodyPr>
          <a:lstStyle/>
          <a:p>
            <a:r>
              <a:rPr lang="en-US" sz="2800" b="1">
                <a:latin typeface="Times New Roman" pitchFamily="18" charset="0"/>
                <a:cs typeface="Times New Roman" pitchFamily="18" charset="0"/>
              </a:rPr>
              <a:t>I. KHÁI NIỆM</a:t>
            </a:r>
            <a:endParaRPr lang="en-US" sz="2800">
              <a:latin typeface="Times New Roman" pitchFamily="18" charset="0"/>
              <a:cs typeface="Times New Roman" pitchFamily="18" charset="0"/>
            </a:endParaRPr>
          </a:p>
        </p:txBody>
      </p:sp>
      <p:sp>
        <p:nvSpPr>
          <p:cNvPr id="5" name="Rectangle 4"/>
          <p:cNvSpPr/>
          <p:nvPr/>
        </p:nvSpPr>
        <p:spPr>
          <a:xfrm>
            <a:off x="609600" y="990600"/>
            <a:ext cx="8229600" cy="1815882"/>
          </a:xfrm>
          <a:prstGeom prst="rect">
            <a:avLst/>
          </a:prstGeom>
        </p:spPr>
        <p:txBody>
          <a:bodyPr wrap="square">
            <a:spAutoFit/>
          </a:bodyPr>
          <a:lstStyle/>
          <a:p>
            <a:pPr algn="just"/>
            <a:r>
              <a:rPr lang="en-US" sz="2800">
                <a:latin typeface="Times New Roman" pitchFamily="18" charset="0"/>
                <a:cs typeface="Times New Roman" pitchFamily="18" charset="0"/>
              </a:rPr>
              <a:t>Hình chiếu trục đo xiên cân là loại hình chiếu trục đo có phương chiếu không vuông góc với mặt phẳng hình chiếu P, có 2 trong 3 hệ số biến dạng theo trục đo bằng nhau.</a:t>
            </a:r>
          </a:p>
        </p:txBody>
      </p:sp>
      <p:pic>
        <p:nvPicPr>
          <p:cNvPr id="6" name="Picture 5"/>
          <p:cNvPicPr/>
          <p:nvPr/>
        </p:nvPicPr>
        <p:blipFill>
          <a:blip r:embed="rId2">
            <a:extLst>
              <a:ext uri="{28A0092B-C50C-407E-A947-70E740481C1C}">
                <a14:useLocalDpi xmlns:a14="http://schemas.microsoft.com/office/drawing/2010/main" val="0"/>
              </a:ext>
            </a:extLst>
          </a:blip>
          <a:srcRect/>
          <a:stretch>
            <a:fillRect/>
          </a:stretch>
        </p:blipFill>
        <p:spPr bwMode="auto">
          <a:xfrm>
            <a:off x="295592" y="2740025"/>
            <a:ext cx="8552815" cy="3736975"/>
          </a:xfrm>
          <a:prstGeom prst="rect">
            <a:avLst/>
          </a:prstGeom>
          <a:noFill/>
          <a:ln>
            <a:noFill/>
          </a:ln>
        </p:spPr>
      </p:pic>
    </p:spTree>
    <p:extLst>
      <p:ext uri="{BB962C8B-B14F-4D97-AF65-F5344CB8AC3E}">
        <p14:creationId xmlns:p14="http://schemas.microsoft.com/office/powerpoint/2010/main" val="32945450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76200"/>
            <a:ext cx="4343400" cy="523220"/>
          </a:xfrm>
          <a:prstGeom prst="rect">
            <a:avLst/>
          </a:prstGeom>
        </p:spPr>
        <p:txBody>
          <a:bodyPr wrap="square">
            <a:spAutoFit/>
          </a:bodyPr>
          <a:lstStyle/>
          <a:p>
            <a:r>
              <a:rPr lang="en-US" sz="2800" b="1">
                <a:latin typeface="Times New Roman" pitchFamily="18" charset="0"/>
                <a:cs typeface="Times New Roman" pitchFamily="18" charset="0"/>
              </a:rPr>
              <a:t>II. ĐẶC ĐIỂM</a:t>
            </a:r>
            <a:endParaRPr lang="en-US" sz="2800">
              <a:latin typeface="Times New Roman" pitchFamily="18" charset="0"/>
              <a:cs typeface="Times New Roman" pitchFamily="18" charset="0"/>
            </a:endParaRPr>
          </a:p>
        </p:txBody>
      </p:sp>
      <p:sp>
        <p:nvSpPr>
          <p:cNvPr id="5" name="Rectangle 4"/>
          <p:cNvSpPr/>
          <p:nvPr/>
        </p:nvSpPr>
        <p:spPr>
          <a:xfrm>
            <a:off x="375412" y="609600"/>
            <a:ext cx="2858475" cy="492443"/>
          </a:xfrm>
          <a:prstGeom prst="rect">
            <a:avLst/>
          </a:prstGeom>
        </p:spPr>
        <p:txBody>
          <a:bodyPr wrap="none">
            <a:spAutoFit/>
          </a:bodyPr>
          <a:lstStyle/>
          <a:p>
            <a:r>
              <a:rPr lang="en-US" sz="2600" b="1">
                <a:latin typeface="Times New Roman" pitchFamily="18" charset="0"/>
                <a:cs typeface="Times New Roman" pitchFamily="18" charset="0"/>
              </a:rPr>
              <a:t>1.Vị trí các trục đo</a:t>
            </a:r>
          </a:p>
        </p:txBody>
      </p:sp>
      <p:pic>
        <p:nvPicPr>
          <p:cNvPr id="6" name="Picture 5"/>
          <p:cNvPicPr/>
          <p:nvPr/>
        </p:nvPicPr>
        <p:blipFill>
          <a:blip r:embed="rId2">
            <a:extLst>
              <a:ext uri="{28A0092B-C50C-407E-A947-70E740481C1C}">
                <a14:useLocalDpi xmlns:a14="http://schemas.microsoft.com/office/drawing/2010/main" val="0"/>
              </a:ext>
            </a:extLst>
          </a:blip>
          <a:srcRect/>
          <a:stretch>
            <a:fillRect/>
          </a:stretch>
        </p:blipFill>
        <p:spPr bwMode="auto">
          <a:xfrm>
            <a:off x="1828800" y="685800"/>
            <a:ext cx="7315200" cy="2438400"/>
          </a:xfrm>
          <a:prstGeom prst="rect">
            <a:avLst/>
          </a:prstGeom>
          <a:noFill/>
          <a:ln>
            <a:noFill/>
          </a:ln>
        </p:spPr>
      </p:pic>
      <p:sp>
        <p:nvSpPr>
          <p:cNvPr id="7" name="Rectangle 6"/>
          <p:cNvSpPr/>
          <p:nvPr/>
        </p:nvSpPr>
        <p:spPr>
          <a:xfrm>
            <a:off x="457200" y="2936557"/>
            <a:ext cx="7228261" cy="492443"/>
          </a:xfrm>
          <a:prstGeom prst="rect">
            <a:avLst/>
          </a:prstGeom>
        </p:spPr>
        <p:txBody>
          <a:bodyPr wrap="none">
            <a:spAutoFit/>
          </a:bodyPr>
          <a:lstStyle/>
          <a:p>
            <a:r>
              <a:rPr lang="en-US" sz="2600" b="1">
                <a:latin typeface="Times New Roman" pitchFamily="18" charset="0"/>
                <a:cs typeface="Times New Roman" pitchFamily="18" charset="0"/>
              </a:rPr>
              <a:t>2. Các hệ số biến dạng:     K</a:t>
            </a:r>
            <a:r>
              <a:rPr lang="en-US" sz="2600" b="1" baseline="30000">
                <a:latin typeface="Times New Roman" pitchFamily="18" charset="0"/>
                <a:cs typeface="Times New Roman" pitchFamily="18" charset="0"/>
              </a:rPr>
              <a:t> </a:t>
            </a:r>
            <a:r>
              <a:rPr lang="en-US" sz="2600" b="1" baseline="-25000">
                <a:latin typeface="Times New Roman" pitchFamily="18" charset="0"/>
                <a:cs typeface="Times New Roman" pitchFamily="18" charset="0"/>
              </a:rPr>
              <a:t>X</a:t>
            </a:r>
            <a:r>
              <a:rPr lang="en-US" sz="2600" b="1" baseline="30000">
                <a:latin typeface="Times New Roman" pitchFamily="18" charset="0"/>
                <a:cs typeface="Times New Roman" pitchFamily="18" charset="0"/>
              </a:rPr>
              <a:t>’ </a:t>
            </a:r>
            <a:r>
              <a:rPr lang="en-US" sz="2600" b="1">
                <a:latin typeface="Times New Roman" pitchFamily="18" charset="0"/>
                <a:cs typeface="Times New Roman" pitchFamily="18" charset="0"/>
              </a:rPr>
              <a:t>= K</a:t>
            </a:r>
            <a:r>
              <a:rPr lang="en-US" sz="2600" b="1" baseline="30000">
                <a:latin typeface="Times New Roman" pitchFamily="18" charset="0"/>
                <a:cs typeface="Times New Roman" pitchFamily="18" charset="0"/>
              </a:rPr>
              <a:t> </a:t>
            </a:r>
            <a:r>
              <a:rPr lang="en-US" sz="2600" b="1" baseline="-25000">
                <a:latin typeface="Times New Roman" pitchFamily="18" charset="0"/>
                <a:cs typeface="Times New Roman" pitchFamily="18" charset="0"/>
              </a:rPr>
              <a:t>Z</a:t>
            </a:r>
            <a:r>
              <a:rPr lang="en-US" sz="2600" b="1" baseline="30000">
                <a:latin typeface="Times New Roman" pitchFamily="18" charset="0"/>
                <a:cs typeface="Times New Roman" pitchFamily="18" charset="0"/>
              </a:rPr>
              <a:t>’ </a:t>
            </a:r>
            <a:r>
              <a:rPr lang="en-US" sz="2600" b="1">
                <a:latin typeface="Times New Roman" pitchFamily="18" charset="0"/>
                <a:cs typeface="Times New Roman" pitchFamily="18" charset="0"/>
              </a:rPr>
              <a:t>= 1; K</a:t>
            </a:r>
            <a:r>
              <a:rPr lang="en-US" sz="2600" b="1" baseline="30000">
                <a:latin typeface="Times New Roman" pitchFamily="18" charset="0"/>
                <a:cs typeface="Times New Roman" pitchFamily="18" charset="0"/>
              </a:rPr>
              <a:t> </a:t>
            </a:r>
            <a:r>
              <a:rPr lang="en-US" sz="2600" b="1" baseline="-25000">
                <a:latin typeface="Times New Roman" pitchFamily="18" charset="0"/>
                <a:cs typeface="Times New Roman" pitchFamily="18" charset="0"/>
              </a:rPr>
              <a:t>Y</a:t>
            </a:r>
            <a:r>
              <a:rPr lang="en-US" sz="2600" b="1" baseline="30000">
                <a:latin typeface="Times New Roman" pitchFamily="18" charset="0"/>
                <a:cs typeface="Times New Roman" pitchFamily="18" charset="0"/>
              </a:rPr>
              <a:t>’ </a:t>
            </a:r>
            <a:r>
              <a:rPr lang="en-US" sz="2600" b="1">
                <a:latin typeface="Times New Roman" pitchFamily="18" charset="0"/>
                <a:cs typeface="Times New Roman" pitchFamily="18" charset="0"/>
              </a:rPr>
              <a:t>= 0,5</a:t>
            </a:r>
          </a:p>
        </p:txBody>
      </p:sp>
      <p:sp>
        <p:nvSpPr>
          <p:cNvPr id="8" name="Rectangle 7"/>
          <p:cNvSpPr/>
          <p:nvPr/>
        </p:nvSpPr>
        <p:spPr>
          <a:xfrm>
            <a:off x="480698" y="3393757"/>
            <a:ext cx="1805302" cy="492443"/>
          </a:xfrm>
          <a:prstGeom prst="rect">
            <a:avLst/>
          </a:prstGeom>
        </p:spPr>
        <p:txBody>
          <a:bodyPr wrap="none">
            <a:spAutoFit/>
          </a:bodyPr>
          <a:lstStyle/>
          <a:p>
            <a:r>
              <a:rPr lang="en-US" sz="2600" b="1">
                <a:latin typeface="Times New Roman" pitchFamily="18" charset="0"/>
                <a:cs typeface="Times New Roman" pitchFamily="18" charset="0"/>
              </a:rPr>
              <a:t>3. Nhận xét</a:t>
            </a:r>
          </a:p>
        </p:txBody>
      </p:sp>
      <p:sp>
        <p:nvSpPr>
          <p:cNvPr id="9" name="Rectangle 8"/>
          <p:cNvSpPr/>
          <p:nvPr/>
        </p:nvSpPr>
        <p:spPr>
          <a:xfrm>
            <a:off x="556898" y="4003119"/>
            <a:ext cx="8434702" cy="2092881"/>
          </a:xfrm>
          <a:prstGeom prst="rect">
            <a:avLst/>
          </a:prstGeom>
        </p:spPr>
        <p:txBody>
          <a:bodyPr wrap="square">
            <a:spAutoFit/>
          </a:bodyPr>
          <a:lstStyle/>
          <a:p>
            <a:r>
              <a:rPr lang="en-US" sz="2600">
                <a:latin typeface="Times New Roman" pitchFamily="18" charset="0"/>
                <a:cs typeface="Times New Roman" pitchFamily="18" charset="0"/>
              </a:rPr>
              <a:t>Vì góc X</a:t>
            </a:r>
            <a:r>
              <a:rPr lang="en-US" sz="2600" baseline="30000">
                <a:latin typeface="Times New Roman" pitchFamily="18" charset="0"/>
                <a:cs typeface="Times New Roman" pitchFamily="18" charset="0"/>
              </a:rPr>
              <a:t>’</a:t>
            </a:r>
            <a:r>
              <a:rPr lang="en-US" sz="2600">
                <a:latin typeface="Times New Roman" pitchFamily="18" charset="0"/>
                <a:cs typeface="Times New Roman" pitchFamily="18" charset="0"/>
              </a:rPr>
              <a:t>O</a:t>
            </a:r>
            <a:r>
              <a:rPr lang="en-US" sz="2600" baseline="30000">
                <a:latin typeface="Times New Roman" pitchFamily="18" charset="0"/>
                <a:cs typeface="Times New Roman" pitchFamily="18" charset="0"/>
              </a:rPr>
              <a:t>’</a:t>
            </a:r>
            <a:r>
              <a:rPr lang="en-US" sz="2600">
                <a:latin typeface="Times New Roman" pitchFamily="18" charset="0"/>
                <a:cs typeface="Times New Roman" pitchFamily="18" charset="0"/>
              </a:rPr>
              <a:t>Z</a:t>
            </a:r>
            <a:r>
              <a:rPr lang="en-US" sz="2600" baseline="30000">
                <a:latin typeface="Times New Roman" pitchFamily="18" charset="0"/>
                <a:cs typeface="Times New Roman" pitchFamily="18" charset="0"/>
              </a:rPr>
              <a:t>’</a:t>
            </a:r>
            <a:r>
              <a:rPr lang="en-US" sz="2600">
                <a:latin typeface="Times New Roman" pitchFamily="18" charset="0"/>
                <a:cs typeface="Times New Roman" pitchFamily="18" charset="0"/>
              </a:rPr>
              <a:t> = 90</a:t>
            </a:r>
            <a:r>
              <a:rPr lang="en-US" sz="2600" baseline="30000">
                <a:latin typeface="Times New Roman" pitchFamily="18" charset="0"/>
                <a:cs typeface="Times New Roman" pitchFamily="18" charset="0"/>
              </a:rPr>
              <a:t>0</a:t>
            </a:r>
            <a:r>
              <a:rPr lang="en-US" sz="2600">
                <a:latin typeface="Times New Roman" pitchFamily="18" charset="0"/>
                <a:cs typeface="Times New Roman" pitchFamily="18" charset="0"/>
              </a:rPr>
              <a:t> và các hệ số biến dạng theo trục đo O</a:t>
            </a:r>
            <a:r>
              <a:rPr lang="en-US" sz="2600" baseline="30000">
                <a:latin typeface="Times New Roman" pitchFamily="18" charset="0"/>
                <a:cs typeface="Times New Roman" pitchFamily="18" charset="0"/>
              </a:rPr>
              <a:t>’</a:t>
            </a:r>
            <a:r>
              <a:rPr lang="en-US" sz="2600">
                <a:latin typeface="Times New Roman" pitchFamily="18" charset="0"/>
                <a:cs typeface="Times New Roman" pitchFamily="18" charset="0"/>
              </a:rPr>
              <a:t>X</a:t>
            </a:r>
            <a:r>
              <a:rPr lang="en-US" sz="2600" baseline="30000">
                <a:latin typeface="Times New Roman" pitchFamily="18" charset="0"/>
                <a:cs typeface="Times New Roman" pitchFamily="18" charset="0"/>
              </a:rPr>
              <a:t>’</a:t>
            </a:r>
            <a:r>
              <a:rPr lang="en-US" sz="2600">
                <a:latin typeface="Times New Roman" pitchFamily="18" charset="0"/>
                <a:cs typeface="Times New Roman" pitchFamily="18" charset="0"/>
              </a:rPr>
              <a:t> và O</a:t>
            </a:r>
            <a:r>
              <a:rPr lang="en-US" sz="2600" baseline="30000">
                <a:latin typeface="Times New Roman" pitchFamily="18" charset="0"/>
                <a:cs typeface="Times New Roman" pitchFamily="18" charset="0"/>
              </a:rPr>
              <a:t>’</a:t>
            </a:r>
            <a:r>
              <a:rPr lang="en-US" sz="2600">
                <a:latin typeface="Times New Roman" pitchFamily="18" charset="0"/>
                <a:cs typeface="Times New Roman" pitchFamily="18" charset="0"/>
              </a:rPr>
              <a:t>Z</a:t>
            </a:r>
            <a:r>
              <a:rPr lang="en-US" sz="2600" baseline="30000">
                <a:latin typeface="Times New Roman" pitchFamily="18" charset="0"/>
                <a:cs typeface="Times New Roman" pitchFamily="18" charset="0"/>
              </a:rPr>
              <a:t>’</a:t>
            </a:r>
            <a:r>
              <a:rPr lang="en-US" sz="2600">
                <a:latin typeface="Times New Roman" pitchFamily="18" charset="0"/>
                <a:cs typeface="Times New Roman" pitchFamily="18" charset="0"/>
              </a:rPr>
              <a:t> đều bằng 1, nên hình chiếu trục đo của các hình phẳng song song với mặt X</a:t>
            </a:r>
            <a:r>
              <a:rPr lang="en-US" sz="2600" baseline="30000">
                <a:latin typeface="Times New Roman" pitchFamily="18" charset="0"/>
                <a:cs typeface="Times New Roman" pitchFamily="18" charset="0"/>
              </a:rPr>
              <a:t>’</a:t>
            </a:r>
            <a:r>
              <a:rPr lang="en-US" sz="2600">
                <a:latin typeface="Times New Roman" pitchFamily="18" charset="0"/>
                <a:cs typeface="Times New Roman" pitchFamily="18" charset="0"/>
              </a:rPr>
              <a:t>O</a:t>
            </a:r>
            <a:r>
              <a:rPr lang="en-US" sz="2600" baseline="30000">
                <a:latin typeface="Times New Roman" pitchFamily="18" charset="0"/>
                <a:cs typeface="Times New Roman" pitchFamily="18" charset="0"/>
              </a:rPr>
              <a:t>’</a:t>
            </a:r>
            <a:r>
              <a:rPr lang="en-US" sz="2600">
                <a:latin typeface="Times New Roman" pitchFamily="18" charset="0"/>
                <a:cs typeface="Times New Roman" pitchFamily="18" charset="0"/>
              </a:rPr>
              <a:t>Z</a:t>
            </a:r>
            <a:r>
              <a:rPr lang="en-US" sz="2600" baseline="30000">
                <a:latin typeface="Times New Roman" pitchFamily="18" charset="0"/>
                <a:cs typeface="Times New Roman" pitchFamily="18" charset="0"/>
              </a:rPr>
              <a:t>’</a:t>
            </a:r>
            <a:r>
              <a:rPr lang="en-US" sz="2600">
                <a:latin typeface="Times New Roman" pitchFamily="18" charset="0"/>
                <a:cs typeface="Times New Roman" pitchFamily="18" charset="0"/>
              </a:rPr>
              <a:t> sẽ không bị biến dạng. Do đó, khi vẽ hình chiếu trục đo của vật thể, người ta thường đặt các vật thể có hình dạng phức tạp song song với mặt phẳng X</a:t>
            </a:r>
            <a:r>
              <a:rPr lang="en-US" sz="2600" baseline="30000">
                <a:latin typeface="Times New Roman" pitchFamily="18" charset="0"/>
                <a:cs typeface="Times New Roman" pitchFamily="18" charset="0"/>
              </a:rPr>
              <a:t>’</a:t>
            </a:r>
            <a:r>
              <a:rPr lang="en-US" sz="2600">
                <a:latin typeface="Times New Roman" pitchFamily="18" charset="0"/>
                <a:cs typeface="Times New Roman" pitchFamily="18" charset="0"/>
              </a:rPr>
              <a:t>O</a:t>
            </a:r>
            <a:r>
              <a:rPr lang="en-US" sz="2600" baseline="30000">
                <a:latin typeface="Times New Roman" pitchFamily="18" charset="0"/>
                <a:cs typeface="Times New Roman" pitchFamily="18" charset="0"/>
              </a:rPr>
              <a:t>’</a:t>
            </a:r>
            <a:r>
              <a:rPr lang="en-US" sz="2600">
                <a:latin typeface="Times New Roman" pitchFamily="18" charset="0"/>
                <a:cs typeface="Times New Roman" pitchFamily="18" charset="0"/>
              </a:rPr>
              <a:t>Z</a:t>
            </a:r>
            <a:r>
              <a:rPr lang="en-US" sz="2600" baseline="30000">
                <a:latin typeface="Times New Roman" pitchFamily="18" charset="0"/>
                <a:cs typeface="Times New Roman" pitchFamily="18" charset="0"/>
              </a:rPr>
              <a:t>’</a:t>
            </a:r>
            <a:r>
              <a:rPr lang="en-US" sz="2600">
                <a:latin typeface="Times New Roman" pitchFamily="18" charset="0"/>
                <a:cs typeface="Times New Roman" pitchFamily="18" charset="0"/>
              </a:rPr>
              <a:t>.</a:t>
            </a:r>
          </a:p>
        </p:txBody>
      </p:sp>
    </p:spTree>
    <p:extLst>
      <p:ext uri="{BB962C8B-B14F-4D97-AF65-F5344CB8AC3E}">
        <p14:creationId xmlns:p14="http://schemas.microsoft.com/office/powerpoint/2010/main" val="4001453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228601"/>
            <a:ext cx="8534400" cy="954107"/>
          </a:xfrm>
          <a:prstGeom prst="rect">
            <a:avLst/>
          </a:prstGeom>
        </p:spPr>
        <p:txBody>
          <a:bodyPr wrap="square">
            <a:spAutoFit/>
          </a:bodyPr>
          <a:lstStyle/>
          <a:p>
            <a:r>
              <a:rPr lang="en-US" sz="2800" b="1">
                <a:latin typeface="Times New Roman" pitchFamily="18" charset="0"/>
                <a:cs typeface="Times New Roman" pitchFamily="18" charset="0"/>
              </a:rPr>
              <a:t>III. CÁC BƯỚC VẼ HÌNH CHIẾU TRỤC ĐO XIÊN CÂN CỦA VẬT THỂ</a:t>
            </a:r>
            <a:endParaRPr lang="en-US" sz="2800">
              <a:latin typeface="Times New Roman" pitchFamily="18" charset="0"/>
              <a:cs typeface="Times New Roman" pitchFamily="18" charset="0"/>
            </a:endParaRPr>
          </a:p>
        </p:txBody>
      </p:sp>
      <p:sp>
        <p:nvSpPr>
          <p:cNvPr id="5" name="Rectangle 4"/>
          <p:cNvSpPr/>
          <p:nvPr/>
        </p:nvSpPr>
        <p:spPr>
          <a:xfrm>
            <a:off x="457200" y="1143000"/>
            <a:ext cx="4267200" cy="523220"/>
          </a:xfrm>
          <a:prstGeom prst="rect">
            <a:avLst/>
          </a:prstGeom>
        </p:spPr>
        <p:txBody>
          <a:bodyPr wrap="square">
            <a:spAutoFit/>
          </a:bodyPr>
          <a:lstStyle/>
          <a:p>
            <a:pPr marL="457200" indent="-457200">
              <a:buFont typeface="Wingdings" pitchFamily="2" charset="2"/>
              <a:buChar char="v"/>
            </a:pPr>
            <a:r>
              <a:rPr lang="en-US" sz="2800" b="1">
                <a:latin typeface="Times New Roman" pitchFamily="18" charset="0"/>
                <a:cs typeface="Times New Roman" pitchFamily="18" charset="0"/>
              </a:rPr>
              <a:t>Trình tự vẽ như sau:</a:t>
            </a:r>
            <a:endParaRPr lang="en-US" sz="2800">
              <a:latin typeface="Times New Roman" pitchFamily="18" charset="0"/>
              <a:cs typeface="Times New Roman" pitchFamily="18" charset="0"/>
            </a:endParaRPr>
          </a:p>
        </p:txBody>
      </p:sp>
      <p:sp>
        <p:nvSpPr>
          <p:cNvPr id="6" name="Rectangle 5"/>
          <p:cNvSpPr/>
          <p:nvPr/>
        </p:nvSpPr>
        <p:spPr>
          <a:xfrm>
            <a:off x="685800" y="1666220"/>
            <a:ext cx="6444393" cy="492443"/>
          </a:xfrm>
          <a:prstGeom prst="rect">
            <a:avLst/>
          </a:prstGeom>
        </p:spPr>
        <p:txBody>
          <a:bodyPr wrap="none">
            <a:spAutoFit/>
          </a:bodyPr>
          <a:lstStyle/>
          <a:p>
            <a:r>
              <a:rPr lang="en-US" sz="2600">
                <a:latin typeface="Times New Roman" pitchFamily="18" charset="0"/>
                <a:cs typeface="Times New Roman" pitchFamily="18" charset="0"/>
              </a:rPr>
              <a:t>1. Chọn và vẽ 3 trục đo (vẽ bằng êke và thước)</a:t>
            </a:r>
          </a:p>
        </p:txBody>
      </p:sp>
      <p:sp>
        <p:nvSpPr>
          <p:cNvPr id="7" name="Rectangle 6"/>
          <p:cNvSpPr/>
          <p:nvPr/>
        </p:nvSpPr>
        <p:spPr>
          <a:xfrm>
            <a:off x="685800" y="2158663"/>
            <a:ext cx="7239000" cy="492443"/>
          </a:xfrm>
          <a:prstGeom prst="rect">
            <a:avLst/>
          </a:prstGeom>
        </p:spPr>
        <p:txBody>
          <a:bodyPr wrap="square">
            <a:spAutoFit/>
          </a:bodyPr>
          <a:lstStyle/>
          <a:p>
            <a:r>
              <a:rPr lang="en-US" sz="2600">
                <a:latin typeface="Times New Roman" pitchFamily="18" charset="0"/>
                <a:cs typeface="Times New Roman" pitchFamily="18" charset="0"/>
              </a:rPr>
              <a:t>2. Đặt hình chiếu đứng lên trùng mặt phẳng X</a:t>
            </a:r>
            <a:r>
              <a:rPr lang="en-US" sz="2600" baseline="30000">
                <a:latin typeface="Times New Roman" pitchFamily="18" charset="0"/>
                <a:cs typeface="Times New Roman" pitchFamily="18" charset="0"/>
              </a:rPr>
              <a:t>’</a:t>
            </a:r>
            <a:r>
              <a:rPr lang="en-US" sz="2600">
                <a:latin typeface="Times New Roman" pitchFamily="18" charset="0"/>
                <a:cs typeface="Times New Roman" pitchFamily="18" charset="0"/>
              </a:rPr>
              <a:t>O</a:t>
            </a:r>
            <a:r>
              <a:rPr lang="en-US" sz="2600" baseline="30000">
                <a:latin typeface="Times New Roman" pitchFamily="18" charset="0"/>
                <a:cs typeface="Times New Roman" pitchFamily="18" charset="0"/>
              </a:rPr>
              <a:t>’</a:t>
            </a:r>
            <a:r>
              <a:rPr lang="en-US" sz="2600">
                <a:latin typeface="Times New Roman" pitchFamily="18" charset="0"/>
                <a:cs typeface="Times New Roman" pitchFamily="18" charset="0"/>
              </a:rPr>
              <a:t>Z</a:t>
            </a:r>
            <a:r>
              <a:rPr lang="en-US" sz="2600" baseline="30000">
                <a:latin typeface="Times New Roman" pitchFamily="18" charset="0"/>
                <a:cs typeface="Times New Roman" pitchFamily="18" charset="0"/>
              </a:rPr>
              <a:t>’</a:t>
            </a:r>
            <a:endParaRPr lang="en-US" sz="2600">
              <a:latin typeface="Times New Roman" pitchFamily="18" charset="0"/>
              <a:cs typeface="Times New Roman" pitchFamily="18" charset="0"/>
            </a:endParaRPr>
          </a:p>
        </p:txBody>
      </p:sp>
      <p:sp>
        <p:nvSpPr>
          <p:cNvPr id="8" name="Rectangle 7"/>
          <p:cNvSpPr/>
          <p:nvPr/>
        </p:nvSpPr>
        <p:spPr>
          <a:xfrm>
            <a:off x="685800" y="2669738"/>
            <a:ext cx="8229600" cy="1292662"/>
          </a:xfrm>
          <a:prstGeom prst="rect">
            <a:avLst/>
          </a:prstGeom>
        </p:spPr>
        <p:txBody>
          <a:bodyPr wrap="square">
            <a:spAutoFit/>
          </a:bodyPr>
          <a:lstStyle/>
          <a:p>
            <a:pPr algn="just"/>
            <a:r>
              <a:rPr lang="en-US" sz="2600">
                <a:latin typeface="Times New Roman" pitchFamily="18" charset="0"/>
                <a:cs typeface="Times New Roman" pitchFamily="18" charset="0"/>
              </a:rPr>
              <a:t>3. Từ các nút của hình chiếu đứng và hệ số biến dạng, kẻ các đường song song với trục đo O</a:t>
            </a:r>
            <a:r>
              <a:rPr lang="en-US" sz="2600" baseline="30000">
                <a:latin typeface="Times New Roman" pitchFamily="18" charset="0"/>
                <a:cs typeface="Times New Roman" pitchFamily="18" charset="0"/>
              </a:rPr>
              <a:t>’</a:t>
            </a:r>
            <a:r>
              <a:rPr lang="en-US" sz="2600">
                <a:latin typeface="Times New Roman" pitchFamily="18" charset="0"/>
                <a:cs typeface="Times New Roman" pitchFamily="18" charset="0"/>
              </a:rPr>
              <a:t>Y</a:t>
            </a:r>
            <a:r>
              <a:rPr lang="en-US" sz="2600" baseline="30000">
                <a:latin typeface="Times New Roman" pitchFamily="18" charset="0"/>
                <a:cs typeface="Times New Roman" pitchFamily="18" charset="0"/>
              </a:rPr>
              <a:t>’</a:t>
            </a:r>
            <a:r>
              <a:rPr lang="en-US" sz="2600">
                <a:latin typeface="Times New Roman" pitchFamily="18" charset="0"/>
                <a:cs typeface="Times New Roman" pitchFamily="18" charset="0"/>
              </a:rPr>
              <a:t> (lấy độ sâu lớn nhất lên các đường song song)</a:t>
            </a:r>
          </a:p>
        </p:txBody>
      </p:sp>
      <p:sp>
        <p:nvSpPr>
          <p:cNvPr id="9" name="Rectangle 8"/>
          <p:cNvSpPr/>
          <p:nvPr/>
        </p:nvSpPr>
        <p:spPr>
          <a:xfrm>
            <a:off x="685800" y="3886200"/>
            <a:ext cx="8305800" cy="892552"/>
          </a:xfrm>
          <a:prstGeom prst="rect">
            <a:avLst/>
          </a:prstGeom>
        </p:spPr>
        <p:txBody>
          <a:bodyPr wrap="square">
            <a:spAutoFit/>
          </a:bodyPr>
          <a:lstStyle/>
          <a:p>
            <a:r>
              <a:rPr lang="en-US" sz="2600">
                <a:latin typeface="Times New Roman" pitchFamily="18" charset="0"/>
                <a:cs typeface="Times New Roman" pitchFamily="18" charset="0"/>
              </a:rPr>
              <a:t>4. Nối các nút đó lại theo thứ tự hình chiếu đứng, ta dược mặt sau của vật thể</a:t>
            </a:r>
          </a:p>
        </p:txBody>
      </p:sp>
      <p:sp>
        <p:nvSpPr>
          <p:cNvPr id="10" name="Rectangle 9"/>
          <p:cNvSpPr/>
          <p:nvPr/>
        </p:nvSpPr>
        <p:spPr>
          <a:xfrm>
            <a:off x="685800" y="4687669"/>
            <a:ext cx="8153400" cy="892552"/>
          </a:xfrm>
          <a:prstGeom prst="rect">
            <a:avLst/>
          </a:prstGeom>
        </p:spPr>
        <p:txBody>
          <a:bodyPr wrap="square">
            <a:spAutoFit/>
          </a:bodyPr>
          <a:lstStyle/>
          <a:p>
            <a:r>
              <a:rPr lang="en-US" sz="2600">
                <a:latin typeface="Times New Roman" pitchFamily="18" charset="0"/>
                <a:cs typeface="Times New Roman" pitchFamily="18" charset="0"/>
              </a:rPr>
              <a:t>5. Kết hợp với hình chiếu còn lại lấy điểm, thêm bớt các đường nét để hoàn thiện vật thể</a:t>
            </a:r>
          </a:p>
        </p:txBody>
      </p:sp>
      <p:sp>
        <p:nvSpPr>
          <p:cNvPr id="11" name="Rectangle 10"/>
          <p:cNvSpPr/>
          <p:nvPr/>
        </p:nvSpPr>
        <p:spPr>
          <a:xfrm>
            <a:off x="685800" y="5574268"/>
            <a:ext cx="6147517" cy="492443"/>
          </a:xfrm>
          <a:prstGeom prst="rect">
            <a:avLst/>
          </a:prstGeom>
        </p:spPr>
        <p:txBody>
          <a:bodyPr wrap="none">
            <a:spAutoFit/>
          </a:bodyPr>
          <a:lstStyle/>
          <a:p>
            <a:r>
              <a:rPr lang="en-US" sz="2600">
                <a:latin typeface="Times New Roman" pitchFamily="18" charset="0"/>
                <a:cs typeface="Times New Roman" pitchFamily="18" charset="0"/>
              </a:rPr>
              <a:t>6. Tẩy những nét dư thừa, tô đậm lại vật thể</a:t>
            </a:r>
          </a:p>
        </p:txBody>
      </p:sp>
    </p:spTree>
    <p:extLst>
      <p:ext uri="{BB962C8B-B14F-4D97-AF65-F5344CB8AC3E}">
        <p14:creationId xmlns:p14="http://schemas.microsoft.com/office/powerpoint/2010/main" val="41893602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228600"/>
            <a:ext cx="8686800" cy="892552"/>
          </a:xfrm>
          <a:prstGeom prst="rect">
            <a:avLst/>
          </a:prstGeom>
        </p:spPr>
        <p:txBody>
          <a:bodyPr wrap="square">
            <a:spAutoFit/>
          </a:bodyPr>
          <a:lstStyle/>
          <a:p>
            <a:r>
              <a:rPr lang="en-US" sz="2600">
                <a:latin typeface="Times New Roman" pitchFamily="18" charset="0"/>
                <a:cs typeface="Times New Roman" pitchFamily="18" charset="0"/>
              </a:rPr>
              <a:t>Ví dụ </a:t>
            </a:r>
            <a:r>
              <a:rPr lang="en-US" sz="2600" smtClean="0">
                <a:latin typeface="Times New Roman" pitchFamily="18" charset="0"/>
                <a:cs typeface="Times New Roman" pitchFamily="18" charset="0"/>
              </a:rPr>
              <a:t>: </a:t>
            </a:r>
            <a:r>
              <a:rPr lang="en-US" sz="2600">
                <a:latin typeface="Times New Roman" pitchFamily="18" charset="0"/>
                <a:cs typeface="Times New Roman" pitchFamily="18" charset="0"/>
              </a:rPr>
              <a:t>Hãy vẽ hình chiếu trục đo xiên cân của vật thể, cho trước 2 hình chiếu như hình vẽ.</a:t>
            </a:r>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2192338" y="824865"/>
            <a:ext cx="13528675" cy="5271135"/>
          </a:xfrm>
          <a:prstGeom prst="rect">
            <a:avLst/>
          </a:prstGeom>
          <a:noFill/>
          <a:ln>
            <a:noFill/>
          </a:ln>
        </p:spPr>
      </p:pic>
    </p:spTree>
    <p:extLst>
      <p:ext uri="{BB962C8B-B14F-4D97-AF65-F5344CB8AC3E}">
        <p14:creationId xmlns:p14="http://schemas.microsoft.com/office/powerpoint/2010/main" val="28365731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304800"/>
            <a:ext cx="8763000" cy="892552"/>
          </a:xfrm>
          <a:prstGeom prst="rect">
            <a:avLst/>
          </a:prstGeom>
        </p:spPr>
        <p:txBody>
          <a:bodyPr wrap="square">
            <a:spAutoFit/>
          </a:bodyPr>
          <a:lstStyle/>
          <a:p>
            <a:pPr algn="just"/>
            <a:r>
              <a:rPr lang="en-US" sz="2600" smtClean="0">
                <a:latin typeface="Times New Roman" pitchFamily="18" charset="0"/>
                <a:cs typeface="Times New Roman" pitchFamily="18" charset="0"/>
              </a:rPr>
              <a:t>Bài tập: Hãy </a:t>
            </a:r>
            <a:r>
              <a:rPr lang="en-US" sz="2600">
                <a:latin typeface="Times New Roman" pitchFamily="18" charset="0"/>
                <a:cs typeface="Times New Roman" pitchFamily="18" charset="0"/>
              </a:rPr>
              <a:t>vẽ hình chiếu trục đo xiên cân của vật thể, cho trước 2 hình chiếu như hình vẽ.</a:t>
            </a:r>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117475" y="1483042"/>
            <a:ext cx="8909050" cy="4536758"/>
          </a:xfrm>
          <a:prstGeom prst="rect">
            <a:avLst/>
          </a:prstGeom>
          <a:noFill/>
          <a:ln>
            <a:noFill/>
          </a:ln>
        </p:spPr>
      </p:pic>
    </p:spTree>
    <p:extLst>
      <p:ext uri="{BB962C8B-B14F-4D97-AF65-F5344CB8AC3E}">
        <p14:creationId xmlns:p14="http://schemas.microsoft.com/office/powerpoint/2010/main" val="179176019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TotalTime>
  <Words>360</Words>
  <Application>Microsoft Office PowerPoint</Application>
  <PresentationFormat>On-screen Show (4:3)</PresentationFormat>
  <Paragraphs>19</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114</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Thu truong Duc Long</dc:creator>
  <cp:lastModifiedBy>Admin</cp:lastModifiedBy>
  <cp:revision>3</cp:revision>
  <dcterms:created xsi:type="dcterms:W3CDTF">2015-06-08T08:32:46Z</dcterms:created>
  <dcterms:modified xsi:type="dcterms:W3CDTF">2015-06-08T09:16:43Z</dcterms:modified>
</cp:coreProperties>
</file>